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charset="0"/>
              </a:rPr>
              <a:t/>
            </a:r>
            <a:br>
              <a:rPr lang="en-US" dirty="0">
                <a:latin typeface="Arial" charset="0"/>
              </a:rPr>
            </a:br>
            <a:r>
              <a:rPr lang="en-US" dirty="0">
                <a:latin typeface="Arial" charset="0"/>
              </a:rPr>
              <a:t>Project Management Concepts</a:t>
            </a:r>
            <a:r>
              <a:rPr lang="en-US" dirty="0"/>
              <a:t/>
            </a:r>
            <a:br>
              <a:rPr lang="en-US" dirty="0"/>
            </a:br>
            <a:r>
              <a:rPr lang="en-US" sz="1600" dirty="0">
                <a:latin typeface="Arial" charset="0"/>
              </a:rPr>
              <a:t/>
            </a:r>
            <a:br>
              <a:rPr lang="en-US" sz="1600" dirty="0">
                <a:latin typeface="Arial" charset="0"/>
              </a:rPr>
            </a:br>
            <a:r>
              <a:rPr lang="en-US" sz="1600" dirty="0">
                <a:latin typeface="Arial" charset="0"/>
              </a:rPr>
              <a:t/>
            </a:r>
            <a:br>
              <a:rPr lang="en-US" sz="1600" dirty="0">
                <a:latin typeface="Arial" charset="0"/>
              </a:rPr>
            </a:br>
            <a:r>
              <a:rPr lang="en-US" sz="1600" dirty="0">
                <a:latin typeface="Arial" charset="0"/>
              </a:rPr>
              <a:t> </a:t>
            </a:r>
            <a:endParaRPr lang="en-US" dirty="0"/>
          </a:p>
        </p:txBody>
      </p:sp>
      <p:sp>
        <p:nvSpPr>
          <p:cNvPr id="3" name="Content Placeholder 2"/>
          <p:cNvSpPr>
            <a:spLocks noGrp="1"/>
          </p:cNvSpPr>
          <p:nvPr>
            <p:ph idx="1"/>
          </p:nvPr>
        </p:nvSpPr>
        <p:spPr/>
        <p:txBody>
          <a:bodyPr/>
          <a:lstStyle/>
          <a:p>
            <a:pPr>
              <a:buFontTx/>
              <a:buChar char="-"/>
            </a:pPr>
            <a:r>
              <a:rPr lang="en-US" dirty="0"/>
              <a:t>The Management Spectrum</a:t>
            </a:r>
          </a:p>
          <a:p>
            <a:pPr>
              <a:buFontTx/>
              <a:buChar char="-"/>
            </a:pPr>
            <a:r>
              <a:rPr lang="en-US" dirty="0"/>
              <a:t> The People</a:t>
            </a:r>
          </a:p>
          <a:p>
            <a:pPr>
              <a:buFontTx/>
              <a:buChar char="-"/>
            </a:pPr>
            <a:r>
              <a:rPr lang="en-US" dirty="0"/>
              <a:t> The Product </a:t>
            </a:r>
          </a:p>
          <a:p>
            <a:pPr>
              <a:buFontTx/>
              <a:buChar char="-"/>
            </a:pPr>
            <a:r>
              <a:rPr lang="en-US" dirty="0"/>
              <a:t> The Process</a:t>
            </a:r>
          </a:p>
          <a:p>
            <a:pPr>
              <a:buFontTx/>
              <a:buChar char="-"/>
            </a:pPr>
            <a:r>
              <a:rPr lang="en-US" dirty="0"/>
              <a:t> The Project </a:t>
            </a:r>
          </a:p>
          <a:p>
            <a:endParaRPr lang="en-US" dirty="0"/>
          </a:p>
        </p:txBody>
      </p:sp>
    </p:spTree>
    <p:extLst>
      <p:ext uri="{BB962C8B-B14F-4D97-AF65-F5344CB8AC3E}">
        <p14:creationId xmlns:p14="http://schemas.microsoft.com/office/powerpoint/2010/main" val="180864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90000"/>
              </a:lnSpc>
            </a:pPr>
            <a:r>
              <a:rPr lang="en-US" dirty="0"/>
              <a:t>The Management </a:t>
            </a:r>
            <a:r>
              <a:rPr lang="en-US" dirty="0" err="1" smtClean="0"/>
              <a:t>Spectrum</a:t>
            </a:r>
            <a:r>
              <a:rPr lang="en-US" sz="5400" dirty="0" err="1"/>
              <a:t>Effective</a:t>
            </a:r>
            <a:r>
              <a:rPr lang="en-US" sz="5400" dirty="0"/>
              <a:t> software project management focuses on these items (in this order)</a:t>
            </a:r>
            <a:br>
              <a:rPr lang="en-US" sz="5400" dirty="0"/>
            </a:br>
            <a:r>
              <a:rPr lang="en-US" sz="4800" dirty="0"/>
              <a:t>The people</a:t>
            </a:r>
            <a:br>
              <a:rPr lang="en-US" sz="4800" dirty="0"/>
            </a:br>
            <a:r>
              <a:rPr lang="en-US" dirty="0"/>
              <a:t>Deals with the cultivation of motivated, highly skilled people</a:t>
            </a:r>
            <a:br>
              <a:rPr lang="en-US" dirty="0"/>
            </a:br>
            <a:r>
              <a:rPr lang="en-US" dirty="0"/>
              <a:t>Consists of the stakeholders, the team leaders, and the software team</a:t>
            </a:r>
            <a:br>
              <a:rPr lang="en-US" dirty="0"/>
            </a:br>
            <a:r>
              <a:rPr lang="en-US" sz="4800" dirty="0"/>
              <a:t>The product</a:t>
            </a:r>
            <a:br>
              <a:rPr lang="en-US" sz="4800" dirty="0"/>
            </a:br>
            <a:r>
              <a:rPr lang="en-US" dirty="0" err="1"/>
              <a:t>Product</a:t>
            </a:r>
            <a:r>
              <a:rPr lang="en-US" dirty="0"/>
              <a:t> objectives and scope should be established before a project can be planned</a:t>
            </a:r>
            <a:br>
              <a:rPr lang="en-US" dirty="0"/>
            </a:br>
            <a:r>
              <a:rPr lang="en-US" sz="4800" dirty="0"/>
              <a:t>The process</a:t>
            </a:r>
            <a:br>
              <a:rPr lang="en-US" sz="4800" dirty="0"/>
            </a:br>
            <a:r>
              <a:rPr lang="en-US" dirty="0"/>
              <a:t>The software process provides the framework from which a comprehensive plan for software development can be established</a:t>
            </a:r>
            <a:br>
              <a:rPr lang="en-US" dirty="0"/>
            </a:br>
            <a:r>
              <a:rPr lang="en-US" sz="4800" dirty="0"/>
              <a:t>The project</a:t>
            </a:r>
            <a:br>
              <a:rPr lang="en-US" sz="4800" dirty="0"/>
            </a:br>
            <a:r>
              <a:rPr lang="en-US" dirty="0"/>
              <a:t>Planning and controlling a software project is done for one primary reason…it is the only known way to manage complexity</a:t>
            </a:r>
            <a:br>
              <a:rPr lang="en-US" dirty="0"/>
            </a:br>
            <a:r>
              <a:rPr lang="en-US" dirty="0"/>
              <a:t>In a 1998 survey, 26% of software projects failed outright, 46% experienced cost and schedule overruns</a:t>
            </a:r>
            <a:br>
              <a:rPr lang="en-US" dirty="0"/>
            </a:br>
            <a:r>
              <a:rPr lang="en-US" sz="5400" dirty="0"/>
              <a:t/>
            </a:r>
            <a:br>
              <a:rPr lang="en-US" sz="5400" dirty="0"/>
            </a:br>
            <a:r>
              <a:rPr lang="en-US" sz="5400" dirty="0"/>
              <a:t/>
            </a:r>
            <a:br>
              <a:rPr lang="en-US" sz="5400" dirty="0"/>
            </a:br>
            <a:r>
              <a:rPr lang="en-US" sz="5400" dirty="0"/>
              <a:t/>
            </a:r>
            <a:br>
              <a:rPr lang="en-US" sz="5400"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4405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People: The Stakeholders</a:t>
            </a:r>
          </a:p>
        </p:txBody>
      </p:sp>
      <p:sp>
        <p:nvSpPr>
          <p:cNvPr id="3" name="Content Placeholder 2"/>
          <p:cNvSpPr>
            <a:spLocks noGrp="1"/>
          </p:cNvSpPr>
          <p:nvPr>
            <p:ph idx="1"/>
          </p:nvPr>
        </p:nvSpPr>
        <p:spPr>
          <a:xfrm>
            <a:off x="457200" y="1600200"/>
            <a:ext cx="8229600" cy="4724400"/>
          </a:xfrm>
        </p:spPr>
        <p:txBody>
          <a:bodyPr/>
          <a:lstStyle/>
          <a:p>
            <a:r>
              <a:rPr lang="en-US" sz="2000" dirty="0"/>
              <a:t>Five categories of stakeholders</a:t>
            </a:r>
          </a:p>
          <a:p>
            <a:pPr lvl="1"/>
            <a:r>
              <a:rPr lang="en-US" sz="1800" b="1" dirty="0"/>
              <a:t>Senior managers</a:t>
            </a:r>
            <a:r>
              <a:rPr lang="en-US" sz="1800" dirty="0"/>
              <a:t> – define business issues that often have significant influence on the project</a:t>
            </a:r>
          </a:p>
          <a:p>
            <a:pPr lvl="1"/>
            <a:r>
              <a:rPr lang="en-US" sz="1800" b="1" dirty="0"/>
              <a:t>Project (technical) managers</a:t>
            </a:r>
            <a:r>
              <a:rPr lang="en-US" sz="1800" dirty="0"/>
              <a:t> – plan, motivate, organize, and control the practitioners who do the work</a:t>
            </a:r>
          </a:p>
          <a:p>
            <a:pPr lvl="1"/>
            <a:r>
              <a:rPr lang="en-US" sz="1800" b="1" dirty="0"/>
              <a:t>Practitioners </a:t>
            </a:r>
            <a:r>
              <a:rPr lang="en-US" sz="1800" dirty="0"/>
              <a:t>– deliver the technical skills that are necessary to engineer a product or application</a:t>
            </a:r>
          </a:p>
          <a:p>
            <a:pPr lvl="1"/>
            <a:r>
              <a:rPr lang="en-US" sz="1800" b="1" dirty="0"/>
              <a:t>Customers</a:t>
            </a:r>
            <a:r>
              <a:rPr lang="en-US" sz="1800" dirty="0"/>
              <a:t> – specify the requirements for the software to be engineered and other stakeholders who have a peripheral interest in the outcome</a:t>
            </a:r>
          </a:p>
          <a:p>
            <a:pPr lvl="1"/>
            <a:r>
              <a:rPr lang="en-US" sz="1800" b="1" dirty="0"/>
              <a:t>End users</a:t>
            </a:r>
            <a:r>
              <a:rPr lang="en-US" sz="1800" dirty="0"/>
              <a:t> – interact with the software once it is released for production use</a:t>
            </a:r>
          </a:p>
          <a:p>
            <a:pPr>
              <a:buNone/>
            </a:pPr>
            <a:r>
              <a:rPr lang="en-US" sz="2000" dirty="0"/>
              <a:t> </a:t>
            </a:r>
          </a:p>
          <a:p>
            <a:pPr marL="0" indent="0">
              <a:buNone/>
            </a:pPr>
            <a:endParaRPr lang="en-US" dirty="0"/>
          </a:p>
        </p:txBody>
      </p:sp>
    </p:spTree>
    <p:extLst>
      <p:ext uri="{BB962C8B-B14F-4D97-AF65-F5344CB8AC3E}">
        <p14:creationId xmlns:p14="http://schemas.microsoft.com/office/powerpoint/2010/main" val="336386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People: Team Leaders</a:t>
            </a:r>
          </a:p>
        </p:txBody>
      </p:sp>
      <p:sp>
        <p:nvSpPr>
          <p:cNvPr id="3" name="Content Placeholder 2"/>
          <p:cNvSpPr>
            <a:spLocks noGrp="1"/>
          </p:cNvSpPr>
          <p:nvPr>
            <p:ph idx="1"/>
          </p:nvPr>
        </p:nvSpPr>
        <p:spPr/>
        <p:txBody>
          <a:bodyPr/>
          <a:lstStyle/>
          <a:p>
            <a:pPr>
              <a:lnSpc>
                <a:spcPct val="80000"/>
              </a:lnSpc>
            </a:pPr>
            <a:r>
              <a:rPr lang="en-US" sz="2000" dirty="0"/>
              <a:t>Competent practitioners </a:t>
            </a:r>
            <a:r>
              <a:rPr lang="en-US" sz="2000" u="sng" dirty="0"/>
              <a:t>often fail</a:t>
            </a:r>
            <a:r>
              <a:rPr lang="en-US" sz="2000" dirty="0"/>
              <a:t> to make good team leaders; they just don’t have the right people skills</a:t>
            </a:r>
          </a:p>
          <a:p>
            <a:pPr>
              <a:lnSpc>
                <a:spcPct val="80000"/>
              </a:lnSpc>
            </a:pPr>
            <a:r>
              <a:rPr lang="en-US" sz="2000" dirty="0"/>
              <a:t>Qualities to look for in a team leader</a:t>
            </a:r>
          </a:p>
          <a:p>
            <a:pPr lvl="1">
              <a:lnSpc>
                <a:spcPct val="80000"/>
              </a:lnSpc>
            </a:pPr>
            <a:r>
              <a:rPr lang="en-US" sz="1800" b="1" dirty="0"/>
              <a:t>Motivation</a:t>
            </a:r>
            <a:r>
              <a:rPr lang="en-US" sz="1800" dirty="0"/>
              <a:t> – the ability to encourage technical people to produce to their best ability</a:t>
            </a:r>
          </a:p>
          <a:p>
            <a:pPr lvl="1">
              <a:lnSpc>
                <a:spcPct val="80000"/>
              </a:lnSpc>
            </a:pPr>
            <a:r>
              <a:rPr lang="en-US" sz="1800" b="1" dirty="0"/>
              <a:t>Organization</a:t>
            </a:r>
            <a:r>
              <a:rPr lang="en-US" sz="1800" dirty="0"/>
              <a:t> – the ability to mold existing processes (or invent new ones) that will enable the initial concept to be translated into a final product</a:t>
            </a:r>
          </a:p>
          <a:p>
            <a:pPr lvl="1">
              <a:lnSpc>
                <a:spcPct val="80000"/>
              </a:lnSpc>
            </a:pPr>
            <a:r>
              <a:rPr lang="en-US" sz="1800" b="1" dirty="0"/>
              <a:t>Ideas or innovation</a:t>
            </a:r>
            <a:r>
              <a:rPr lang="en-US" sz="1800" dirty="0"/>
              <a:t> – the ability to encourage people to create and feel creative even when they must work within bounds established for a particular software product or application</a:t>
            </a:r>
          </a:p>
          <a:p>
            <a:pPr>
              <a:lnSpc>
                <a:spcPct val="80000"/>
              </a:lnSpc>
            </a:pPr>
            <a:r>
              <a:rPr lang="en-US" sz="2000" dirty="0"/>
              <a:t>Team leaders should use a problem-solving management style</a:t>
            </a:r>
          </a:p>
          <a:p>
            <a:pPr lvl="1">
              <a:lnSpc>
                <a:spcPct val="80000"/>
              </a:lnSpc>
            </a:pPr>
            <a:r>
              <a:rPr lang="en-US" sz="1800" dirty="0"/>
              <a:t>Concentrate on understanding the problem to be solved</a:t>
            </a:r>
          </a:p>
          <a:p>
            <a:pPr lvl="1">
              <a:lnSpc>
                <a:spcPct val="80000"/>
              </a:lnSpc>
            </a:pPr>
            <a:r>
              <a:rPr lang="en-US" sz="1800" dirty="0"/>
              <a:t>Manage the flow of ideas</a:t>
            </a:r>
          </a:p>
          <a:p>
            <a:pPr lvl="1">
              <a:lnSpc>
                <a:spcPct val="80000"/>
              </a:lnSpc>
            </a:pPr>
            <a:r>
              <a:rPr lang="en-US" sz="1800" dirty="0"/>
              <a:t>Let everyone on the team know, by words and actions, that quality counts and that it will not be compromised </a:t>
            </a:r>
          </a:p>
          <a:p>
            <a:endParaRPr lang="en-US" dirty="0"/>
          </a:p>
        </p:txBody>
      </p:sp>
    </p:spTree>
    <p:extLst>
      <p:ext uri="{BB962C8B-B14F-4D97-AF65-F5344CB8AC3E}">
        <p14:creationId xmlns:p14="http://schemas.microsoft.com/office/powerpoint/2010/main" val="1925635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People: Team Leaders (continued)</a:t>
            </a:r>
          </a:p>
        </p:txBody>
      </p:sp>
      <p:sp>
        <p:nvSpPr>
          <p:cNvPr id="3" name="Content Placeholder 2"/>
          <p:cNvSpPr>
            <a:spLocks noGrp="1"/>
          </p:cNvSpPr>
          <p:nvPr>
            <p:ph idx="1"/>
          </p:nvPr>
        </p:nvSpPr>
        <p:spPr/>
        <p:txBody>
          <a:bodyPr>
            <a:normAutofit lnSpcReduction="10000"/>
          </a:bodyPr>
          <a:lstStyle/>
          <a:p>
            <a:pPr>
              <a:lnSpc>
                <a:spcPct val="80000"/>
              </a:lnSpc>
            </a:pPr>
            <a:r>
              <a:rPr lang="en-US" sz="2800" dirty="0"/>
              <a:t>Another set of useful leadership traits</a:t>
            </a:r>
          </a:p>
          <a:p>
            <a:pPr lvl="1">
              <a:lnSpc>
                <a:spcPct val="80000"/>
              </a:lnSpc>
            </a:pPr>
            <a:r>
              <a:rPr lang="en-US" b="1" dirty="0"/>
              <a:t>Problem solving</a:t>
            </a:r>
            <a:r>
              <a:rPr lang="en-US" dirty="0"/>
              <a:t> – diagnose, structure a solution, apply lessons learned, remain flexible</a:t>
            </a:r>
          </a:p>
          <a:p>
            <a:pPr lvl="1">
              <a:lnSpc>
                <a:spcPct val="80000"/>
              </a:lnSpc>
            </a:pPr>
            <a:r>
              <a:rPr lang="en-US" b="1" dirty="0"/>
              <a:t>Managerial identity</a:t>
            </a:r>
            <a:r>
              <a:rPr lang="en-US" dirty="0"/>
              <a:t> – take charge of the project, have confidence to assume control, have assurance to allow good people to do their jobs</a:t>
            </a:r>
          </a:p>
          <a:p>
            <a:pPr lvl="1">
              <a:lnSpc>
                <a:spcPct val="80000"/>
              </a:lnSpc>
            </a:pPr>
            <a:r>
              <a:rPr lang="en-US" b="1" dirty="0"/>
              <a:t>Achievement</a:t>
            </a:r>
            <a:r>
              <a:rPr lang="en-US" dirty="0"/>
              <a:t> – reward initiative, demonstrate that controlled risk taking will not be punished</a:t>
            </a:r>
          </a:p>
          <a:p>
            <a:pPr lvl="1">
              <a:lnSpc>
                <a:spcPct val="80000"/>
              </a:lnSpc>
            </a:pPr>
            <a:r>
              <a:rPr lang="en-US" b="1" dirty="0"/>
              <a:t>Influence and team building</a:t>
            </a:r>
            <a:r>
              <a:rPr lang="en-US" dirty="0"/>
              <a:t> – be able to “read” people, understand verbal and nonverbal signals, be able to react to signals, remain under control in high-stress situations </a:t>
            </a:r>
          </a:p>
          <a:p>
            <a:pPr marL="0" indent="0">
              <a:buNone/>
            </a:pPr>
            <a:endParaRPr lang="en-US" dirty="0"/>
          </a:p>
        </p:txBody>
      </p:sp>
    </p:spTree>
    <p:extLst>
      <p:ext uri="{BB962C8B-B14F-4D97-AF65-F5344CB8AC3E}">
        <p14:creationId xmlns:p14="http://schemas.microsoft.com/office/powerpoint/2010/main" val="3114142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People: The Software Team</a:t>
            </a:r>
          </a:p>
        </p:txBody>
      </p:sp>
      <p:sp>
        <p:nvSpPr>
          <p:cNvPr id="3" name="Content Placeholder 2"/>
          <p:cNvSpPr>
            <a:spLocks noGrp="1"/>
          </p:cNvSpPr>
          <p:nvPr>
            <p:ph idx="1"/>
          </p:nvPr>
        </p:nvSpPr>
        <p:spPr/>
        <p:txBody>
          <a:bodyPr>
            <a:noAutofit/>
          </a:bodyPr>
          <a:lstStyle/>
          <a:p>
            <a:pPr>
              <a:lnSpc>
                <a:spcPct val="90000"/>
              </a:lnSpc>
            </a:pPr>
            <a:r>
              <a:rPr lang="en-US" sz="2400" dirty="0"/>
              <a:t>Seven project factors to consider when structuring a software development team </a:t>
            </a:r>
          </a:p>
          <a:p>
            <a:pPr lvl="1">
              <a:lnSpc>
                <a:spcPct val="90000"/>
              </a:lnSpc>
            </a:pPr>
            <a:r>
              <a:rPr lang="en-US" sz="2400" dirty="0"/>
              <a:t>The </a:t>
            </a:r>
            <a:r>
              <a:rPr lang="en-US" sz="2400" u="sng" dirty="0"/>
              <a:t>difficulty</a:t>
            </a:r>
            <a:r>
              <a:rPr lang="en-US" sz="2400" dirty="0"/>
              <a:t> of the problem to be solved</a:t>
            </a:r>
          </a:p>
          <a:p>
            <a:pPr lvl="1">
              <a:lnSpc>
                <a:spcPct val="90000"/>
              </a:lnSpc>
            </a:pPr>
            <a:r>
              <a:rPr lang="en-US" sz="2400" dirty="0"/>
              <a:t>The </a:t>
            </a:r>
            <a:r>
              <a:rPr lang="en-US" sz="2400" u="sng" dirty="0"/>
              <a:t>size</a:t>
            </a:r>
            <a:r>
              <a:rPr lang="en-US" sz="2400" dirty="0"/>
              <a:t> of the resultant program(s) in source lines of code</a:t>
            </a:r>
          </a:p>
          <a:p>
            <a:pPr lvl="1">
              <a:lnSpc>
                <a:spcPct val="90000"/>
              </a:lnSpc>
            </a:pPr>
            <a:r>
              <a:rPr lang="en-US" sz="2400" dirty="0"/>
              <a:t>The </a:t>
            </a:r>
            <a:r>
              <a:rPr lang="en-US" sz="2400" u="sng" dirty="0"/>
              <a:t>time</a:t>
            </a:r>
            <a:r>
              <a:rPr lang="en-US" sz="2400" dirty="0"/>
              <a:t> that the team will stay together</a:t>
            </a:r>
          </a:p>
          <a:p>
            <a:pPr lvl="1">
              <a:lnSpc>
                <a:spcPct val="90000"/>
              </a:lnSpc>
            </a:pPr>
            <a:r>
              <a:rPr lang="en-US" sz="2400" dirty="0"/>
              <a:t>The </a:t>
            </a:r>
            <a:r>
              <a:rPr lang="en-US" sz="2400" u="sng" dirty="0"/>
              <a:t>degree</a:t>
            </a:r>
            <a:r>
              <a:rPr lang="en-US" sz="2400" dirty="0"/>
              <a:t> to which the problem can be </a:t>
            </a:r>
            <a:r>
              <a:rPr lang="en-US" sz="2400" u="sng" dirty="0"/>
              <a:t>modularized</a:t>
            </a:r>
          </a:p>
          <a:p>
            <a:pPr lvl="1">
              <a:lnSpc>
                <a:spcPct val="90000"/>
              </a:lnSpc>
            </a:pPr>
            <a:r>
              <a:rPr lang="en-US" sz="2400" dirty="0"/>
              <a:t>The required </a:t>
            </a:r>
            <a:r>
              <a:rPr lang="en-US" sz="2400" u="sng" dirty="0"/>
              <a:t>quality</a:t>
            </a:r>
            <a:r>
              <a:rPr lang="en-US" sz="2400" dirty="0"/>
              <a:t> and </a:t>
            </a:r>
            <a:r>
              <a:rPr lang="en-US" sz="2400" u="sng" dirty="0"/>
              <a:t>reliability</a:t>
            </a:r>
            <a:r>
              <a:rPr lang="en-US" sz="2400" dirty="0"/>
              <a:t> of the system to be built</a:t>
            </a:r>
          </a:p>
          <a:p>
            <a:pPr lvl="1">
              <a:lnSpc>
                <a:spcPct val="90000"/>
              </a:lnSpc>
            </a:pPr>
            <a:r>
              <a:rPr lang="en-US" sz="2400" dirty="0"/>
              <a:t>The rigidity of the </a:t>
            </a:r>
            <a:r>
              <a:rPr lang="en-US" sz="2400" u="sng" dirty="0"/>
              <a:t>delivery date</a:t>
            </a:r>
          </a:p>
          <a:p>
            <a:pPr lvl="1">
              <a:lnSpc>
                <a:spcPct val="90000"/>
              </a:lnSpc>
            </a:pPr>
            <a:r>
              <a:rPr lang="en-US" sz="2400" dirty="0"/>
              <a:t>The degree of sociability (</a:t>
            </a:r>
            <a:r>
              <a:rPr lang="en-US" sz="2400" u="sng" dirty="0"/>
              <a:t>communication</a:t>
            </a:r>
            <a:r>
              <a:rPr lang="en-US" sz="2400" dirty="0"/>
              <a:t>) required for the project</a:t>
            </a:r>
          </a:p>
          <a:p>
            <a:pPr marL="0" indent="0">
              <a:buNone/>
            </a:pPr>
            <a:endParaRPr lang="en-US" sz="2400" dirty="0"/>
          </a:p>
        </p:txBody>
      </p:sp>
    </p:spTree>
    <p:extLst>
      <p:ext uri="{BB962C8B-B14F-4D97-AF65-F5344CB8AC3E}">
        <p14:creationId xmlns:p14="http://schemas.microsoft.com/office/powerpoint/2010/main" val="3000301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People: The Software </a:t>
            </a:r>
            <a:r>
              <a:rPr lang="en-US" dirty="0" smtClean="0"/>
              <a:t>Team</a:t>
            </a:r>
            <a:br>
              <a:rPr lang="en-US" dirty="0" smtClean="0"/>
            </a:br>
            <a:r>
              <a:rPr lang="en-US" dirty="0" smtClean="0"/>
              <a:t>(continued)</a:t>
            </a:r>
            <a:endParaRPr lang="en-US" dirty="0"/>
          </a:p>
        </p:txBody>
      </p:sp>
      <p:sp>
        <p:nvSpPr>
          <p:cNvPr id="3" name="Content Placeholder 2"/>
          <p:cNvSpPr>
            <a:spLocks noGrp="1"/>
          </p:cNvSpPr>
          <p:nvPr>
            <p:ph idx="1"/>
          </p:nvPr>
        </p:nvSpPr>
        <p:spPr/>
        <p:txBody>
          <a:bodyPr/>
          <a:lstStyle/>
          <a:p>
            <a:pPr>
              <a:lnSpc>
                <a:spcPct val="90000"/>
              </a:lnSpc>
            </a:pPr>
            <a:r>
              <a:rPr lang="en-US" sz="2000" dirty="0"/>
              <a:t>Four </a:t>
            </a:r>
            <a:r>
              <a:rPr lang="en-US" sz="2000" u="sng" dirty="0"/>
              <a:t>organizational paradigms</a:t>
            </a:r>
            <a:r>
              <a:rPr lang="en-US" sz="2000" dirty="0"/>
              <a:t> for software development teams</a:t>
            </a:r>
          </a:p>
          <a:p>
            <a:pPr lvl="1">
              <a:lnSpc>
                <a:spcPct val="90000"/>
              </a:lnSpc>
            </a:pPr>
            <a:r>
              <a:rPr lang="en-US" sz="2000" b="1" dirty="0"/>
              <a:t>Closed paradigm</a:t>
            </a:r>
            <a:r>
              <a:rPr lang="en-US" sz="2000" dirty="0"/>
              <a:t> – traditional hierarchy of authority; works well when producing software similar to past efforts; members are less likely to be innovative</a:t>
            </a:r>
          </a:p>
          <a:p>
            <a:pPr lvl="1">
              <a:lnSpc>
                <a:spcPct val="90000"/>
              </a:lnSpc>
            </a:pPr>
            <a:r>
              <a:rPr lang="en-US" sz="2000" b="1" dirty="0"/>
              <a:t>Random paradigm</a:t>
            </a:r>
            <a:r>
              <a:rPr lang="en-US" sz="2000" dirty="0"/>
              <a:t> – depends on individual initiative of team members; works well for projects requiring innovation or technological breakthrough; members may struggle when orderly performance is required</a:t>
            </a:r>
          </a:p>
          <a:p>
            <a:pPr lvl="1">
              <a:lnSpc>
                <a:spcPct val="90000"/>
              </a:lnSpc>
            </a:pPr>
            <a:r>
              <a:rPr lang="en-US" sz="2000" b="1" dirty="0"/>
              <a:t>Open paradigm</a:t>
            </a:r>
            <a:r>
              <a:rPr lang="en-US" sz="2000" dirty="0"/>
              <a:t> – hybrid of the closed and random paradigm; works well for solving complex problems; requires collaboration, communication, and consensus among members</a:t>
            </a:r>
          </a:p>
          <a:p>
            <a:pPr lvl="1">
              <a:lnSpc>
                <a:spcPct val="90000"/>
              </a:lnSpc>
            </a:pPr>
            <a:r>
              <a:rPr lang="en-US" sz="2000" b="1" dirty="0"/>
              <a:t>Synchronous paradigm</a:t>
            </a:r>
            <a:r>
              <a:rPr lang="en-US" sz="2000" dirty="0"/>
              <a:t> – organizes team members based on the natural pieces of the problem; members have little communication outside of their subgroups  </a:t>
            </a:r>
          </a:p>
          <a:p>
            <a:pPr marL="0" indent="0">
              <a:buNone/>
            </a:pPr>
            <a:endParaRPr lang="en-US" dirty="0"/>
          </a:p>
        </p:txBody>
      </p:sp>
    </p:spTree>
    <p:extLst>
      <p:ext uri="{BB962C8B-B14F-4D97-AF65-F5344CB8AC3E}">
        <p14:creationId xmlns:p14="http://schemas.microsoft.com/office/powerpoint/2010/main" val="4204246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People: The Software Team (continued)</a:t>
            </a:r>
          </a:p>
        </p:txBody>
      </p:sp>
      <p:sp>
        <p:nvSpPr>
          <p:cNvPr id="3" name="Content Placeholder 2"/>
          <p:cNvSpPr>
            <a:spLocks noGrp="1"/>
          </p:cNvSpPr>
          <p:nvPr>
            <p:ph idx="1"/>
          </p:nvPr>
        </p:nvSpPr>
        <p:spPr/>
        <p:txBody>
          <a:bodyPr/>
          <a:lstStyle/>
          <a:p>
            <a:pPr>
              <a:lnSpc>
                <a:spcPct val="80000"/>
              </a:lnSpc>
            </a:pPr>
            <a:r>
              <a:rPr lang="en-US" sz="2000" dirty="0"/>
              <a:t>Five factors that cause </a:t>
            </a:r>
            <a:r>
              <a:rPr lang="en-US" sz="2000" u="sng" dirty="0"/>
              <a:t>team </a:t>
            </a:r>
            <a:r>
              <a:rPr lang="en-US" sz="2000" u="sng" dirty="0" err="1"/>
              <a:t>toxity</a:t>
            </a:r>
            <a:r>
              <a:rPr lang="en-US" sz="2000" dirty="0"/>
              <a:t> (i.e., a toxic team environment)</a:t>
            </a:r>
          </a:p>
          <a:p>
            <a:pPr lvl="1">
              <a:lnSpc>
                <a:spcPct val="80000"/>
              </a:lnSpc>
            </a:pPr>
            <a:r>
              <a:rPr lang="en-US" sz="1800" dirty="0"/>
              <a:t>A frenzied work atmosphere</a:t>
            </a:r>
          </a:p>
          <a:p>
            <a:pPr lvl="1">
              <a:lnSpc>
                <a:spcPct val="80000"/>
              </a:lnSpc>
            </a:pPr>
            <a:r>
              <a:rPr lang="en-US" sz="1800" dirty="0"/>
              <a:t>High frustration that causes friction among team members</a:t>
            </a:r>
          </a:p>
          <a:p>
            <a:pPr lvl="1">
              <a:lnSpc>
                <a:spcPct val="80000"/>
              </a:lnSpc>
            </a:pPr>
            <a:r>
              <a:rPr lang="en-US" sz="1800" dirty="0"/>
              <a:t>A fragmented or poorly coordinated software process</a:t>
            </a:r>
          </a:p>
          <a:p>
            <a:pPr lvl="1">
              <a:lnSpc>
                <a:spcPct val="80000"/>
              </a:lnSpc>
            </a:pPr>
            <a:r>
              <a:rPr lang="en-US" sz="1800" dirty="0"/>
              <a:t>An unclear definition of roles on the software team</a:t>
            </a:r>
          </a:p>
          <a:p>
            <a:pPr lvl="1">
              <a:lnSpc>
                <a:spcPct val="80000"/>
              </a:lnSpc>
            </a:pPr>
            <a:r>
              <a:rPr lang="en-US" sz="1800" dirty="0"/>
              <a:t>Continuous and repeated exposure to failure</a:t>
            </a:r>
          </a:p>
          <a:p>
            <a:pPr>
              <a:lnSpc>
                <a:spcPct val="80000"/>
              </a:lnSpc>
            </a:pPr>
            <a:r>
              <a:rPr lang="en-US" sz="2000" dirty="0"/>
              <a:t>How to avoid these problems</a:t>
            </a:r>
          </a:p>
          <a:p>
            <a:pPr lvl="1">
              <a:lnSpc>
                <a:spcPct val="80000"/>
              </a:lnSpc>
            </a:pPr>
            <a:r>
              <a:rPr lang="en-US" sz="1800" dirty="0"/>
              <a:t>Give the team access to all information required to do the job</a:t>
            </a:r>
          </a:p>
          <a:p>
            <a:pPr lvl="1">
              <a:lnSpc>
                <a:spcPct val="80000"/>
              </a:lnSpc>
            </a:pPr>
            <a:r>
              <a:rPr lang="en-US" sz="1800" dirty="0"/>
              <a:t>Do not modify major goals and objectives, once they are defined, unless absolutely necessary</a:t>
            </a:r>
          </a:p>
          <a:p>
            <a:pPr lvl="1">
              <a:lnSpc>
                <a:spcPct val="80000"/>
              </a:lnSpc>
            </a:pPr>
            <a:r>
              <a:rPr lang="en-US" sz="1800" dirty="0"/>
              <a:t>Give the team as much responsibility for decision making as possible</a:t>
            </a:r>
          </a:p>
          <a:p>
            <a:pPr lvl="1">
              <a:lnSpc>
                <a:spcPct val="80000"/>
              </a:lnSpc>
            </a:pPr>
            <a:r>
              <a:rPr lang="en-US" sz="1800" dirty="0"/>
              <a:t>Let the team recommend its own process model</a:t>
            </a:r>
          </a:p>
          <a:p>
            <a:pPr lvl="1">
              <a:lnSpc>
                <a:spcPct val="80000"/>
              </a:lnSpc>
            </a:pPr>
            <a:r>
              <a:rPr lang="en-US" sz="1800" dirty="0"/>
              <a:t>Let the team establish its own mechanisms for accountability (i.e., reviews)</a:t>
            </a:r>
          </a:p>
          <a:p>
            <a:pPr lvl="1">
              <a:lnSpc>
                <a:spcPct val="80000"/>
              </a:lnSpc>
            </a:pPr>
            <a:r>
              <a:rPr lang="en-US" sz="1800" dirty="0"/>
              <a:t>Establish team-based techniques for feedback and problem solving</a:t>
            </a:r>
          </a:p>
          <a:p>
            <a:pPr marL="0" indent="0">
              <a:buNone/>
            </a:pPr>
            <a:endParaRPr lang="en-US" dirty="0"/>
          </a:p>
        </p:txBody>
      </p:sp>
    </p:spTree>
    <p:extLst>
      <p:ext uri="{BB962C8B-B14F-4D97-AF65-F5344CB8AC3E}">
        <p14:creationId xmlns:p14="http://schemas.microsoft.com/office/powerpoint/2010/main" val="2426769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People: Coordination and Communication Issues</a:t>
            </a:r>
          </a:p>
        </p:txBody>
      </p:sp>
      <p:sp>
        <p:nvSpPr>
          <p:cNvPr id="3" name="Content Placeholder 2"/>
          <p:cNvSpPr>
            <a:spLocks noGrp="1"/>
          </p:cNvSpPr>
          <p:nvPr>
            <p:ph idx="1"/>
          </p:nvPr>
        </p:nvSpPr>
        <p:spPr/>
        <p:txBody>
          <a:bodyPr/>
          <a:lstStyle/>
          <a:p>
            <a:r>
              <a:rPr lang="en-US" sz="2800" dirty="0"/>
              <a:t>Key characteristics of modern software make projects fail</a:t>
            </a:r>
          </a:p>
          <a:p>
            <a:pPr lvl="1"/>
            <a:r>
              <a:rPr lang="en-US" dirty="0"/>
              <a:t>scale, uncertainty, interoperability</a:t>
            </a:r>
          </a:p>
          <a:p>
            <a:r>
              <a:rPr lang="en-US" sz="2800" dirty="0"/>
              <a:t> To better ensure success</a:t>
            </a:r>
          </a:p>
          <a:p>
            <a:pPr lvl="1"/>
            <a:r>
              <a:rPr lang="en-US" dirty="0"/>
              <a:t>Establish effective methods for coordinating the people who do the work</a:t>
            </a:r>
          </a:p>
          <a:p>
            <a:pPr lvl="1"/>
            <a:r>
              <a:rPr lang="en-US" dirty="0"/>
              <a:t>Establish methods of formal and information communication among team members</a:t>
            </a:r>
          </a:p>
          <a:p>
            <a:pPr marL="0" indent="0">
              <a:buNone/>
            </a:pPr>
            <a:endParaRPr lang="en-US" dirty="0"/>
          </a:p>
        </p:txBody>
      </p:sp>
    </p:spTree>
    <p:extLst>
      <p:ext uri="{BB962C8B-B14F-4D97-AF65-F5344CB8AC3E}">
        <p14:creationId xmlns:p14="http://schemas.microsoft.com/office/powerpoint/2010/main" val="3303830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745</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Project Management Concepts    </vt:lpstr>
      <vt:lpstr>The Management SpectrumEffective software project management focuses on these items (in this order) The people Deals with the cultivation of motivated, highly skilled people Consists of the stakeholders, the team leaders, and the software team The product Product objectives and scope should be established before a project can be planned The process The software process provides the framework from which a comprehensive plan for software development can be established The project Planning and controlling a software project is done for one primary reason…it is the only known way to manage complexity In a 1998 survey, 26% of software projects failed outright, 46% experienced cost and schedule overruns    </vt:lpstr>
      <vt:lpstr>The People: The Stakeholders</vt:lpstr>
      <vt:lpstr>The People: Team Leaders</vt:lpstr>
      <vt:lpstr>The People: Team Leaders (continued)</vt:lpstr>
      <vt:lpstr>The People: The Software Team</vt:lpstr>
      <vt:lpstr>The People: The Software Team (continued)</vt:lpstr>
      <vt:lpstr>The People: The Software Team (continued)</vt:lpstr>
      <vt:lpstr>The People: Coordination and Communication Issues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Project Management Concepts    </dc:title>
  <dc:creator>sabah</dc:creator>
  <cp:lastModifiedBy>s</cp:lastModifiedBy>
  <cp:revision>2</cp:revision>
  <dcterms:created xsi:type="dcterms:W3CDTF">2006-08-16T00:00:00Z</dcterms:created>
  <dcterms:modified xsi:type="dcterms:W3CDTF">2018-11-21T14:32:50Z</dcterms:modified>
</cp:coreProperties>
</file>